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83" r:id="rId2"/>
    <p:sldId id="362" r:id="rId3"/>
    <p:sldId id="363" r:id="rId4"/>
    <p:sldId id="347" r:id="rId5"/>
    <p:sldId id="348" r:id="rId6"/>
    <p:sldId id="364" r:id="rId7"/>
    <p:sldId id="355" r:id="rId8"/>
    <p:sldId id="349" r:id="rId9"/>
    <p:sldId id="350" r:id="rId10"/>
    <p:sldId id="365" r:id="rId11"/>
    <p:sldId id="357" r:id="rId12"/>
    <p:sldId id="356" r:id="rId13"/>
    <p:sldId id="358" r:id="rId14"/>
    <p:sldId id="354" r:id="rId15"/>
    <p:sldId id="352" r:id="rId16"/>
    <p:sldId id="359" r:id="rId17"/>
    <p:sldId id="360" r:id="rId18"/>
    <p:sldId id="353" r:id="rId19"/>
    <p:sldId id="367" r:id="rId20"/>
    <p:sldId id="366" r:id="rId21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B876"/>
    <a:srgbClr val="FEF9E2"/>
    <a:srgbClr val="80ACC1"/>
    <a:srgbClr val="818285"/>
    <a:srgbClr val="FE8220"/>
    <a:srgbClr val="F6A973"/>
    <a:srgbClr val="C9B07D"/>
    <a:srgbClr val="EBB51D"/>
    <a:srgbClr val="FFC000"/>
    <a:srgbClr val="3D39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08" autoAdjust="0"/>
    <p:restoredTop sz="91461" autoAdjust="0"/>
  </p:normalViewPr>
  <p:slideViewPr>
    <p:cSldViewPr snapToGrid="0">
      <p:cViewPr varScale="1">
        <p:scale>
          <a:sx n="88" d="100"/>
          <a:sy n="88" d="100"/>
        </p:scale>
        <p:origin x="-856" y="-10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287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85DDBB97-39A4-4C3A-8854-CB8EA93E43EA}" type="datetimeFigureOut">
              <a:rPr lang="en-CA"/>
              <a:pPr>
                <a:defRPr/>
              </a:pPr>
              <a:t>9/26/16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FBD2DA54-409E-4F15-9E31-5AC88DC37094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88478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8B9E377-68F7-4156-A5BF-DAEF70562F16}" type="datetimeFigureOut">
              <a:rPr lang="en-US" altLang="en-US"/>
              <a:pPr>
                <a:defRPr/>
              </a:pPr>
              <a:t>9/26/16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A5D8CA7-1C14-420F-8520-906733DC0A7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4034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E77EB244-5F88-43B8-9FD3-83808DC54570}" type="slidenum">
              <a:rPr lang="en-US" altLang="en-US" smtClean="0"/>
              <a:pPr/>
              <a:t>1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59964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E77EB244-5F88-43B8-9FD3-83808DC54570}" type="slidenum">
              <a:rPr lang="en-US" altLang="en-US" smtClean="0"/>
              <a:pPr/>
              <a:t>2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59964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F04E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0150" y="4760913"/>
            <a:ext cx="3441700" cy="344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850" y="569913"/>
            <a:ext cx="5164138" cy="145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9271" y="2297088"/>
            <a:ext cx="8118999" cy="2258828"/>
          </a:xfrm>
        </p:spPr>
        <p:txBody>
          <a:bodyPr/>
          <a:lstStyle>
            <a:lvl1pPr algn="l">
              <a:defRPr sz="6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9272" y="4670813"/>
            <a:ext cx="8118998" cy="944823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CA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814281-3689-4210-A3B2-FB49EB59775F}" type="datetimeFigureOut">
              <a:rPr lang="en-CA" altLang="en-US"/>
              <a:pPr>
                <a:defRPr/>
              </a:pPr>
              <a:t>9/26/16</a:t>
            </a:fld>
            <a:endParaRPr lang="en-CA" alt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06F10E-B780-4D81-AF70-8934B9DB8303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771664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1D6C5D-E8EE-492C-B18A-7C7FC74923E7}" type="datetimeFigureOut">
              <a:rPr lang="en-CA" altLang="en-US"/>
              <a:pPr>
                <a:defRPr/>
              </a:pPr>
              <a:t>9/26/16</a:t>
            </a:fld>
            <a:endParaRPr lang="en-CA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265B2C-93BF-4363-8E72-B85EF3E6C67A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895205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B4E249-ED67-4CB2-BB92-111EC22AD658}" type="datetimeFigureOut">
              <a:rPr lang="en-CA" altLang="en-US"/>
              <a:pPr>
                <a:defRPr/>
              </a:pPr>
              <a:t>9/26/16</a:t>
            </a:fld>
            <a:endParaRPr lang="en-CA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767CDE-61AF-41F8-A395-038CB1CA78C3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959968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233441-B2A5-4312-962D-AE146D96162C}" type="datetimeFigureOut">
              <a:rPr lang="en-CA" altLang="en-US"/>
              <a:pPr>
                <a:defRPr/>
              </a:pPr>
              <a:t>9/26/16</a:t>
            </a:fld>
            <a:endParaRPr lang="en-CA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E0A6C7-AE33-4B58-9748-734DD69B2EFA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619390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E54C18-268B-4625-9667-47B0512F9DAE}" type="datetimeFigureOut">
              <a:rPr lang="en-CA" altLang="en-US"/>
              <a:pPr>
                <a:defRPr/>
              </a:pPr>
              <a:t>9/26/16</a:t>
            </a:fld>
            <a:endParaRPr lang="en-CA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EEE7DF-1EA9-46C2-B1C5-041111FC81A9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4793884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8AB913-3E30-472D-9188-4DFDE9181036}" type="datetimeFigureOut">
              <a:rPr lang="en-CA" altLang="en-US"/>
              <a:pPr>
                <a:defRPr/>
              </a:pPr>
              <a:t>9/26/16</a:t>
            </a:fld>
            <a:endParaRPr lang="en-CA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4DE3B1-E835-4A53-8AAC-4804E318305C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8336917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D23A42-2D9C-4C63-B313-C0B5C2E58873}" type="datetimeFigureOut">
              <a:rPr lang="en-CA" altLang="en-US"/>
              <a:pPr>
                <a:defRPr/>
              </a:pPr>
              <a:t>9/26/16</a:t>
            </a:fld>
            <a:endParaRPr lang="en-CA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01A6D-FF5C-4D33-928F-3048795F2F7D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4040784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CFAF58-4228-4D02-9990-85BCBEF8C3C1}" type="datetimeFigureOut">
              <a:rPr lang="en-CA" altLang="en-US"/>
              <a:pPr>
                <a:defRPr/>
              </a:pPr>
              <a:t>9/26/16</a:t>
            </a:fld>
            <a:endParaRPr lang="en-CA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2EB074-7319-454C-A4EC-DCFF017E6500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6129420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8821BF-AB91-459D-8269-FDE44DC486A3}" type="datetimeFigureOut">
              <a:rPr lang="en-CA" altLang="en-US"/>
              <a:pPr>
                <a:defRPr/>
              </a:pPr>
              <a:t>9/26/16</a:t>
            </a:fld>
            <a:endParaRPr lang="en-CA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EB0395-69C0-4CD3-9B4A-BF620A6BD599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9323458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4BDFB2-99FE-4221-B960-A278AA6D63B2}" type="datetimeFigureOut">
              <a:rPr lang="en-CA" altLang="en-US"/>
              <a:pPr>
                <a:defRPr/>
              </a:pPr>
              <a:t>9/26/16</a:t>
            </a:fld>
            <a:endParaRPr lang="en-CA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B942E9-5725-4B53-8FC2-1F70A56B52C3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04548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04"/>
          <a:stretch>
            <a:fillRect/>
          </a:stretch>
        </p:blipFill>
        <p:spPr bwMode="auto">
          <a:xfrm>
            <a:off x="9574213" y="5907088"/>
            <a:ext cx="2381250" cy="68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00873" y="252003"/>
            <a:ext cx="11585618" cy="1325563"/>
          </a:xfrm>
        </p:spPr>
        <p:txBody>
          <a:bodyPr/>
          <a:lstStyle>
            <a:lvl1pPr>
              <a:defRPr sz="480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00873" y="1712503"/>
            <a:ext cx="11585618" cy="4176688"/>
          </a:xfrm>
        </p:spPr>
        <p:txBody>
          <a:bodyPr/>
          <a:lstStyle>
            <a:lvl1pPr>
              <a:defRPr sz="3200">
                <a:solidFill>
                  <a:srgbClr val="F04E25"/>
                </a:solidFill>
              </a:defRPr>
            </a:lvl1pPr>
            <a:lvl2pPr>
              <a:defRPr sz="2800">
                <a:solidFill>
                  <a:srgbClr val="F04E25"/>
                </a:solidFill>
              </a:defRPr>
            </a:lvl2pPr>
            <a:lvl3pPr>
              <a:defRPr sz="2400">
                <a:solidFill>
                  <a:srgbClr val="F04E25"/>
                </a:solidFill>
              </a:defRPr>
            </a:lvl3pPr>
            <a:lvl4pPr>
              <a:defRPr sz="2000">
                <a:solidFill>
                  <a:srgbClr val="F04E25"/>
                </a:solidFill>
              </a:defRPr>
            </a:lvl4pPr>
            <a:lvl5pPr>
              <a:defRPr sz="1800">
                <a:solidFill>
                  <a:srgbClr val="F04E25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58BABB-451D-49FF-9549-1529C7463332}" type="datetimeFigureOut">
              <a:rPr lang="en-CA" altLang="en-US"/>
              <a:pPr>
                <a:defRPr/>
              </a:pPr>
              <a:t>9/26/16</a:t>
            </a:fld>
            <a:endParaRPr lang="en-CA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2CB13A-FA7A-4A92-8D5D-85097D756A3E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782976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rgbClr val="3D39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9925" y="5889625"/>
            <a:ext cx="2401888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0" y="2525713"/>
            <a:ext cx="12192000" cy="1325562"/>
          </a:xfrm>
          <a:prstGeom prst="rect">
            <a:avLst/>
          </a:prstGeom>
          <a:solidFill>
            <a:srgbClr val="FFC000">
              <a:alpha val="9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03191" y="2525777"/>
            <a:ext cx="11585618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167FD5-991D-4AF8-BC8A-0EA5FC342F82}" type="datetimeFigureOut">
              <a:rPr lang="en-CA" altLang="en-US"/>
              <a:pPr>
                <a:defRPr/>
              </a:pPr>
              <a:t>9/26/16</a:t>
            </a:fld>
            <a:endParaRPr lang="en-CA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29F84E-0134-4A7E-8804-0CEAFA32E423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033991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rgbClr val="3D39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9925" y="5889625"/>
            <a:ext cx="2401888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222C63-9459-442F-94DD-92ACAA341607}" type="datetimeFigureOut">
              <a:rPr lang="en-CA" altLang="en-US"/>
              <a:pPr>
                <a:defRPr/>
              </a:pPr>
              <a:t>9/26/16</a:t>
            </a:fld>
            <a:endParaRPr lang="en-CA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39E1D8-2312-47DA-A220-D87FE5E96A19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346581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F04E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6700" y="222250"/>
            <a:ext cx="6365875" cy="637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5" t="-25421" r="635" b="25421"/>
          <a:stretch>
            <a:fillRect/>
          </a:stretch>
        </p:blipFill>
        <p:spPr bwMode="auto">
          <a:xfrm>
            <a:off x="9580563" y="5675313"/>
            <a:ext cx="238125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7030" y="1122363"/>
            <a:ext cx="5610970" cy="2365555"/>
          </a:xfrm>
        </p:spPr>
        <p:txBody>
          <a:bodyPr anchor="b"/>
          <a:lstStyle>
            <a:lvl1pPr algn="ctr">
              <a:defRPr sz="6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CA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495019-AD70-4C0C-9902-47BDC001D70D}" type="datetimeFigureOut">
              <a:rPr lang="en-CA" altLang="en-US"/>
              <a:pPr>
                <a:defRPr/>
              </a:pPr>
              <a:t>9/26/16</a:t>
            </a:fld>
            <a:endParaRPr lang="en-CA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10C0CF-2128-4CAB-BB88-D8BAFF8098BC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445445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04"/>
          <a:stretch>
            <a:fillRect/>
          </a:stretch>
        </p:blipFill>
        <p:spPr bwMode="auto">
          <a:xfrm>
            <a:off x="9564688" y="5907088"/>
            <a:ext cx="2381250" cy="68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175" y="1328738"/>
            <a:ext cx="3792538" cy="379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00873" y="252003"/>
            <a:ext cx="9182492" cy="1325563"/>
          </a:xfrm>
        </p:spPr>
        <p:txBody>
          <a:bodyPr/>
          <a:lstStyle>
            <a:lvl1pPr>
              <a:defRPr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00873" y="1712503"/>
            <a:ext cx="9182492" cy="4351338"/>
          </a:xfrm>
        </p:spPr>
        <p:txBody>
          <a:bodyPr/>
          <a:lstStyle>
            <a:lvl1pPr>
              <a:defRPr>
                <a:solidFill>
                  <a:srgbClr val="F04E25"/>
                </a:solidFill>
              </a:defRPr>
            </a:lvl1pPr>
            <a:lvl2pPr>
              <a:defRPr>
                <a:solidFill>
                  <a:srgbClr val="F04E25"/>
                </a:solidFill>
              </a:defRPr>
            </a:lvl2pPr>
            <a:lvl3pPr>
              <a:defRPr>
                <a:solidFill>
                  <a:srgbClr val="F04E25"/>
                </a:solidFill>
              </a:defRPr>
            </a:lvl3pPr>
            <a:lvl4pPr>
              <a:defRPr>
                <a:solidFill>
                  <a:srgbClr val="F04E25"/>
                </a:solidFill>
              </a:defRPr>
            </a:lvl4pPr>
            <a:lvl5pPr>
              <a:defRPr>
                <a:solidFill>
                  <a:srgbClr val="F04E25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50F1EF-9BFD-4629-8F68-94DCB3DAD647}" type="datetimeFigureOut">
              <a:rPr lang="en-CA" altLang="en-US"/>
              <a:pPr>
                <a:defRPr/>
              </a:pPr>
              <a:t>9/26/16</a:t>
            </a:fld>
            <a:endParaRPr lang="en-CA" alt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E86DB6-7A08-433B-948F-BD3A1B59E51C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911803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rgbClr val="F04E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04"/>
          <a:stretch>
            <a:fillRect/>
          </a:stretch>
        </p:blipFill>
        <p:spPr bwMode="auto">
          <a:xfrm>
            <a:off x="9564688" y="5907088"/>
            <a:ext cx="2381250" cy="68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175" y="1328738"/>
            <a:ext cx="3792538" cy="379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00873" y="252003"/>
            <a:ext cx="9182492" cy="1325563"/>
          </a:xfrm>
        </p:spPr>
        <p:txBody>
          <a:bodyPr/>
          <a:lstStyle>
            <a:lvl1pPr>
              <a:defRPr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00873" y="1712503"/>
            <a:ext cx="9182492" cy="4351338"/>
          </a:xfrm>
        </p:spPr>
        <p:txBody>
          <a:bodyPr/>
          <a:lstStyle>
            <a:lvl1pPr>
              <a:defRPr>
                <a:solidFill>
                  <a:srgbClr val="F04E25"/>
                </a:solidFill>
              </a:defRPr>
            </a:lvl1pPr>
            <a:lvl2pPr>
              <a:defRPr>
                <a:solidFill>
                  <a:srgbClr val="F04E25"/>
                </a:solidFill>
              </a:defRPr>
            </a:lvl2pPr>
            <a:lvl3pPr>
              <a:defRPr>
                <a:solidFill>
                  <a:srgbClr val="F04E25"/>
                </a:solidFill>
              </a:defRPr>
            </a:lvl3pPr>
            <a:lvl4pPr>
              <a:defRPr>
                <a:solidFill>
                  <a:srgbClr val="F04E25"/>
                </a:solidFill>
              </a:defRPr>
            </a:lvl4pPr>
            <a:lvl5pPr>
              <a:defRPr>
                <a:solidFill>
                  <a:srgbClr val="F04E25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8E49BB-0714-4164-AF89-30A47B09989D}" type="datetimeFigureOut">
              <a:rPr lang="en-CA" altLang="en-US"/>
              <a:pPr>
                <a:defRPr/>
              </a:pPr>
              <a:t>9/26/16</a:t>
            </a:fld>
            <a:endParaRPr lang="en-CA" alt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FC31A1-6174-4949-8AE2-2B3A197C13C4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4274167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F04E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6700" y="222250"/>
            <a:ext cx="6365875" cy="6373813"/>
          </a:xfrm>
          <a:prstGeom prst="rect">
            <a:avLst/>
          </a:prstGeom>
          <a:noFill/>
          <a:ln>
            <a:noFill/>
          </a:ln>
          <a:effectLst>
            <a:glow>
              <a:schemeClr val="accent1"/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3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9138" y="5711825"/>
            <a:ext cx="238125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05F27C-20AB-462C-8679-50F1BFD50D47}" type="datetimeFigureOut">
              <a:rPr lang="en-CA" altLang="en-US"/>
              <a:pPr>
                <a:defRPr/>
              </a:pPr>
              <a:t>9/26/16</a:t>
            </a:fld>
            <a:endParaRPr lang="en-CA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437939-3B75-42C2-9034-F1C9749FEED7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556320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D4DCEC-2B88-42E8-950E-A0C874E6E57E}" type="datetimeFigureOut">
              <a:rPr lang="en-CA" altLang="en-US"/>
              <a:pPr>
                <a:defRPr/>
              </a:pPr>
              <a:t>9/26/16</a:t>
            </a:fld>
            <a:endParaRPr lang="en-CA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764AA9-1E4D-4729-8EF2-110265577CB0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2711786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CA" altLang="en-US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CA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3181D08-20C1-4493-9A22-7D17282B10C7}" type="datetimeFigureOut">
              <a:rPr lang="en-CA" altLang="en-US"/>
              <a:pPr>
                <a:defRPr/>
              </a:pPr>
              <a:t>9/26/16</a:t>
            </a:fld>
            <a:endParaRPr lang="en-CA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1F8F45F-F759-4E4B-A4B2-0465A61CD005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7" r:id="rId1"/>
    <p:sldLayoutId id="2147484058" r:id="rId2"/>
    <p:sldLayoutId id="2147484059" r:id="rId3"/>
    <p:sldLayoutId id="2147484060" r:id="rId4"/>
    <p:sldLayoutId id="2147484061" r:id="rId5"/>
    <p:sldLayoutId id="2147484062" r:id="rId6"/>
    <p:sldLayoutId id="2147484063" r:id="rId7"/>
    <p:sldLayoutId id="2147484064" r:id="rId8"/>
    <p:sldLayoutId id="2147484047" r:id="rId9"/>
    <p:sldLayoutId id="2147484048" r:id="rId10"/>
    <p:sldLayoutId id="2147484049" r:id="rId11"/>
    <p:sldLayoutId id="2147484050" r:id="rId12"/>
    <p:sldLayoutId id="2147484051" r:id="rId13"/>
    <p:sldLayoutId id="2147484052" r:id="rId14"/>
    <p:sldLayoutId id="2147484053" r:id="rId15"/>
    <p:sldLayoutId id="2147484054" r:id="rId16"/>
    <p:sldLayoutId id="2147484055" r:id="rId17"/>
    <p:sldLayoutId id="2147484056" r:id="rId18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MS PGothic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ＭＳ Ｐゴシック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ＭＳ Ｐゴシック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ＭＳ Ｐゴシック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ＭＳ Ｐゴシック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localhost:8181/restconf/config/opendaylight-inventory:nodes/node/openflow:1/table/0/flow/0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ctrTitle"/>
          </p:nvPr>
        </p:nvSpPr>
        <p:spPr>
          <a:xfrm>
            <a:off x="1339850" y="2799853"/>
            <a:ext cx="10410596" cy="2353684"/>
          </a:xfrm>
        </p:spPr>
        <p:txBody>
          <a:bodyPr/>
          <a:lstStyle/>
          <a:p>
            <a:r>
              <a:rPr lang="en-CA" altLang="en-US" dirty="0" smtClean="0"/>
              <a:t>Realization of SDN using </a:t>
            </a:r>
            <a:r>
              <a:rPr lang="en-CA" altLang="en-US" dirty="0" err="1" smtClean="0"/>
              <a:t>Opendaylight</a:t>
            </a:r>
            <a:endParaRPr lang="en-CA" alt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23691" y="404048"/>
            <a:ext cx="9496698" cy="6186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600" dirty="0" smtClean="0">
                <a:solidFill>
                  <a:srgbClr val="FFFFFF"/>
                </a:solidFill>
              </a:rPr>
              <a:t>Network Orchestration project</a:t>
            </a:r>
          </a:p>
          <a:p>
            <a:pPr marL="571500" indent="-571500">
              <a:buFont typeface="Arial"/>
              <a:buChar char="•"/>
            </a:pPr>
            <a:endParaRPr lang="en-US" sz="3600" dirty="0">
              <a:solidFill>
                <a:srgbClr val="FFFFFF"/>
              </a:solidFill>
            </a:endParaRPr>
          </a:p>
          <a:p>
            <a:pPr marL="571500" indent="-571500">
              <a:buFont typeface="Arial"/>
              <a:buChar char="•"/>
            </a:pPr>
            <a:r>
              <a:rPr lang="en-US" sz="3600" dirty="0" smtClean="0">
                <a:solidFill>
                  <a:srgbClr val="FFFFFF"/>
                </a:solidFill>
              </a:rPr>
              <a:t>SDN Driver through </a:t>
            </a:r>
            <a:r>
              <a:rPr lang="en-US" sz="3600" dirty="0" err="1" smtClean="0">
                <a:solidFill>
                  <a:srgbClr val="FFFFFF"/>
                </a:solidFill>
              </a:rPr>
              <a:t>RESTFul</a:t>
            </a:r>
            <a:r>
              <a:rPr lang="en-US" sz="3600" dirty="0" smtClean="0">
                <a:solidFill>
                  <a:srgbClr val="FFFFFF"/>
                </a:solidFill>
              </a:rPr>
              <a:t> </a:t>
            </a:r>
            <a:r>
              <a:rPr lang="en-US" sz="3600" dirty="0" err="1" smtClean="0">
                <a:solidFill>
                  <a:srgbClr val="FFFFFF"/>
                </a:solidFill>
              </a:rPr>
              <a:t>Webservices</a:t>
            </a:r>
            <a:r>
              <a:rPr lang="en-US" sz="3600" dirty="0" smtClean="0">
                <a:solidFill>
                  <a:srgbClr val="FFFFFF"/>
                </a:solidFill>
              </a:rPr>
              <a:t> </a:t>
            </a:r>
          </a:p>
          <a:p>
            <a:pPr marL="571500" indent="-571500">
              <a:buFont typeface="Arial"/>
              <a:buChar char="•"/>
            </a:pPr>
            <a:endParaRPr lang="en-US" sz="3600" dirty="0">
              <a:solidFill>
                <a:srgbClr val="FFFFFF"/>
              </a:solidFill>
            </a:endParaRPr>
          </a:p>
          <a:p>
            <a:pPr marL="571500" indent="-571500">
              <a:buFont typeface="Arial"/>
              <a:buChar char="•"/>
            </a:pPr>
            <a:r>
              <a:rPr lang="en-US" sz="3600" dirty="0" smtClean="0">
                <a:solidFill>
                  <a:srgbClr val="FFFFFF"/>
                </a:solidFill>
              </a:rPr>
              <a:t>Application communicates with the SDN Controller </a:t>
            </a:r>
          </a:p>
          <a:p>
            <a:endParaRPr lang="en-US" sz="3600" dirty="0" smtClean="0">
              <a:solidFill>
                <a:srgbClr val="FFFFFF"/>
              </a:solidFill>
            </a:endParaRPr>
          </a:p>
          <a:p>
            <a:pPr marL="571500" indent="-571500">
              <a:buFont typeface="Arial"/>
              <a:buChar char="•"/>
            </a:pPr>
            <a:r>
              <a:rPr lang="en-US" sz="3600" dirty="0" smtClean="0">
                <a:solidFill>
                  <a:srgbClr val="FFFFFF"/>
                </a:solidFill>
              </a:rPr>
              <a:t>Fetches the network information through REST API</a:t>
            </a:r>
          </a:p>
          <a:p>
            <a:pPr marL="571500" indent="-571500">
              <a:buFont typeface="Arial"/>
              <a:buChar char="•"/>
            </a:pPr>
            <a:endParaRPr lang="en-US" sz="3600" dirty="0">
              <a:solidFill>
                <a:srgbClr val="FFFFFF"/>
              </a:solidFill>
            </a:endParaRPr>
          </a:p>
          <a:p>
            <a:pPr marL="571500" indent="-571500">
              <a:buFont typeface="Arial"/>
              <a:buChar char="•"/>
            </a:pPr>
            <a:r>
              <a:rPr lang="en-US" sz="3600" dirty="0" smtClean="0">
                <a:solidFill>
                  <a:srgbClr val="FFFFFF"/>
                </a:solidFill>
              </a:rPr>
              <a:t>Network Data is modeled into application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049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873" y="2604142"/>
            <a:ext cx="11585618" cy="1325563"/>
          </a:xfrm>
        </p:spPr>
        <p:txBody>
          <a:bodyPr/>
          <a:lstStyle/>
          <a:p>
            <a:pPr algn="ctr"/>
            <a:r>
              <a:rPr lang="en-US" dirty="0" smtClean="0"/>
              <a:t>CONTROL FLOW OF THE DRIVER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10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9-23 at 3.21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9646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601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873" y="0"/>
            <a:ext cx="11585618" cy="1325563"/>
          </a:xfrm>
        </p:spPr>
        <p:txBody>
          <a:bodyPr/>
          <a:lstStyle/>
          <a:p>
            <a:r>
              <a:rPr lang="en-US" dirty="0" smtClean="0"/>
              <a:t>Example Topology</a:t>
            </a:r>
            <a:endParaRPr lang="en-US" dirty="0"/>
          </a:p>
        </p:txBody>
      </p:sp>
      <p:pic>
        <p:nvPicPr>
          <p:cNvPr id="4" name="Picture 3" descr="Screen Shot 2016-06-15 at 6.36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3285"/>
            <a:ext cx="12191999" cy="567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41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793750"/>
            <a:ext cx="11585575" cy="5627688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MAJOR CHALLENGES </a:t>
            </a:r>
            <a:r>
              <a:rPr lang="en-US" b="1" dirty="0">
                <a:solidFill>
                  <a:srgbClr val="FFFFFF"/>
                </a:solidFill>
              </a:rPr>
              <a:t>FACED: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/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4000" dirty="0" smtClean="0">
                <a:solidFill>
                  <a:srgbClr val="FFFFFF"/>
                </a:solidFill>
              </a:rPr>
              <a:t>Parse </a:t>
            </a:r>
            <a:r>
              <a:rPr lang="en-US" sz="4000" dirty="0">
                <a:solidFill>
                  <a:srgbClr val="FFFFFF"/>
                </a:solidFill>
              </a:rPr>
              <a:t>network elements into a data structure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Reason: Multiple fields for a flow entry 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/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4000" dirty="0" smtClean="0">
                <a:solidFill>
                  <a:srgbClr val="FFFFFF"/>
                </a:solidFill>
              </a:rPr>
              <a:t>Construction </a:t>
            </a:r>
            <a:r>
              <a:rPr lang="en-US" sz="4000" dirty="0">
                <a:solidFill>
                  <a:srgbClr val="FFFFFF"/>
                </a:solidFill>
              </a:rPr>
              <a:t>of a flow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No definite documentation for a syntax of a flow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 smtClean="0">
                <a:solidFill>
                  <a:srgbClr val="FFFFFF"/>
                </a:solidFill>
              </a:rPr>
              <a:t/>
            </a:r>
            <a:br>
              <a:rPr lang="en-US" sz="3600" dirty="0" smtClean="0">
                <a:solidFill>
                  <a:srgbClr val="FFFFFF"/>
                </a:solidFill>
              </a:rPr>
            </a:br>
            <a:r>
              <a:rPr lang="en-US" sz="3600" dirty="0" smtClean="0">
                <a:solidFill>
                  <a:srgbClr val="FFFFFF"/>
                </a:solidFill>
              </a:rPr>
              <a:t>Inconsistency between Operational &amp; </a:t>
            </a:r>
            <a:r>
              <a:rPr lang="en-US" sz="3600" dirty="0" err="1" smtClean="0">
                <a:solidFill>
                  <a:srgbClr val="FFFFFF"/>
                </a:solidFill>
              </a:rPr>
              <a:t>Config</a:t>
            </a:r>
            <a:r>
              <a:rPr lang="en-US" sz="3600" dirty="0" smtClean="0">
                <a:solidFill>
                  <a:srgbClr val="FFFFFF"/>
                </a:solidFill>
              </a:rPr>
              <a:t> </a:t>
            </a:r>
            <a:r>
              <a:rPr lang="en-US" sz="3600" dirty="0" err="1" smtClean="0">
                <a:solidFill>
                  <a:srgbClr val="FFFFFF"/>
                </a:solidFill>
              </a:rPr>
              <a:t>dataStore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805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6-04-01 at 5.43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98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95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384" y="948689"/>
            <a:ext cx="11329647" cy="590931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hlinkClick r:id="rId2"/>
              </a:rPr>
              <a:t>http://localhost:8181/restconf/config/opendaylight-inventory:nodes/node/openflow:1/table/0/flow/0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&lt;</a:t>
            </a:r>
            <a:r>
              <a:rPr lang="en-US" dirty="0">
                <a:solidFill>
                  <a:srgbClr val="FFFFFF"/>
                </a:solidFill>
              </a:rPr>
              <a:t>flow </a:t>
            </a:r>
            <a:r>
              <a:rPr lang="en-US" dirty="0" err="1">
                <a:solidFill>
                  <a:srgbClr val="FFFFFF"/>
                </a:solidFill>
              </a:rPr>
              <a:t>xmlns</a:t>
            </a:r>
            <a:r>
              <a:rPr lang="en-US" dirty="0">
                <a:solidFill>
                  <a:srgbClr val="FFFFFF"/>
                </a:solidFill>
              </a:rPr>
              <a:t>="</a:t>
            </a:r>
            <a:r>
              <a:rPr lang="en-US" dirty="0" err="1">
                <a:solidFill>
                  <a:srgbClr val="FFFFFF"/>
                </a:solidFill>
              </a:rPr>
              <a:t>urn:opendaylight:flow:inventory</a:t>
            </a:r>
            <a:r>
              <a:rPr lang="en-US" dirty="0">
                <a:solidFill>
                  <a:srgbClr val="FFFFFF"/>
                </a:solidFill>
              </a:rPr>
              <a:t>"&gt; </a:t>
            </a:r>
          </a:p>
          <a:p>
            <a:r>
              <a:rPr lang="en-US" dirty="0">
                <a:solidFill>
                  <a:srgbClr val="FFFFFF"/>
                </a:solidFill>
              </a:rPr>
              <a:t>&lt;id&gt;0&lt;/id&gt; </a:t>
            </a:r>
          </a:p>
          <a:p>
            <a:r>
              <a:rPr lang="en-US" dirty="0">
                <a:solidFill>
                  <a:srgbClr val="FFFFFF"/>
                </a:solidFill>
              </a:rPr>
              <a:t>&lt;strict&gt;true&lt;/strict&gt; </a:t>
            </a:r>
          </a:p>
          <a:p>
            <a:r>
              <a:rPr lang="en-US" dirty="0">
                <a:solidFill>
                  <a:srgbClr val="FFFFFF"/>
                </a:solidFill>
              </a:rPr>
              <a:t>&lt;</a:t>
            </a:r>
            <a:r>
              <a:rPr lang="en-US" dirty="0" err="1">
                <a:solidFill>
                  <a:srgbClr val="FFFFFF"/>
                </a:solidFill>
              </a:rPr>
              <a:t>out_port</a:t>
            </a:r>
            <a:r>
              <a:rPr lang="en-US" dirty="0">
                <a:solidFill>
                  <a:srgbClr val="FFFFFF"/>
                </a:solidFill>
              </a:rPr>
              <a:t>&gt;10&lt;/</a:t>
            </a:r>
            <a:r>
              <a:rPr lang="en-US" dirty="0" err="1">
                <a:solidFill>
                  <a:srgbClr val="FFFFFF"/>
                </a:solidFill>
              </a:rPr>
              <a:t>out_port</a:t>
            </a:r>
            <a:r>
              <a:rPr lang="en-US" dirty="0">
                <a:solidFill>
                  <a:srgbClr val="FFFFFF"/>
                </a:solidFill>
              </a:rPr>
              <a:t>&gt; </a:t>
            </a:r>
          </a:p>
          <a:p>
            <a:r>
              <a:rPr lang="en-US" dirty="0">
                <a:solidFill>
                  <a:srgbClr val="FFFFFF"/>
                </a:solidFill>
              </a:rPr>
              <a:t>&lt;idle-timeout&gt;0&lt;/idle-timeout&gt; </a:t>
            </a:r>
          </a:p>
          <a:p>
            <a:r>
              <a:rPr lang="en-US" dirty="0">
                <a:solidFill>
                  <a:srgbClr val="FFFFFF"/>
                </a:solidFill>
              </a:rPr>
              <a:t>&lt;barrier&gt;false&lt;/barrier&gt; </a:t>
            </a:r>
          </a:p>
          <a:p>
            <a:r>
              <a:rPr lang="en-US" dirty="0">
                <a:solidFill>
                  <a:srgbClr val="FFFFFF"/>
                </a:solidFill>
              </a:rPr>
              <a:t>&lt;hard-timeout&gt;0&lt;/hard-timeout&gt; </a:t>
            </a:r>
          </a:p>
          <a:p>
            <a:r>
              <a:rPr lang="en-US" dirty="0">
                <a:solidFill>
                  <a:srgbClr val="FFFFFF"/>
                </a:solidFill>
              </a:rPr>
              <a:t>&lt;</a:t>
            </a:r>
            <a:r>
              <a:rPr lang="en-US" dirty="0" err="1">
                <a:solidFill>
                  <a:srgbClr val="FFFFFF"/>
                </a:solidFill>
              </a:rPr>
              <a:t>table_id</a:t>
            </a:r>
            <a:r>
              <a:rPr lang="en-US" dirty="0">
                <a:solidFill>
                  <a:srgbClr val="FFFFFF"/>
                </a:solidFill>
              </a:rPr>
              <a:t>&gt;0&lt;/</a:t>
            </a:r>
            <a:r>
              <a:rPr lang="en-US" dirty="0" err="1">
                <a:solidFill>
                  <a:srgbClr val="FFFFFF"/>
                </a:solidFill>
              </a:rPr>
              <a:t>table_id</a:t>
            </a:r>
            <a:r>
              <a:rPr lang="en-US" dirty="0">
                <a:solidFill>
                  <a:srgbClr val="FFFFFF"/>
                </a:solidFill>
              </a:rPr>
              <a:t>&gt; </a:t>
            </a:r>
          </a:p>
          <a:p>
            <a:r>
              <a:rPr lang="en-US" dirty="0">
                <a:solidFill>
                  <a:srgbClr val="FFFFFF"/>
                </a:solidFill>
              </a:rPr>
              <a:t>&lt;priority&gt;2&lt;/priority&gt; </a:t>
            </a:r>
          </a:p>
          <a:p>
            <a:r>
              <a:rPr lang="en-US" dirty="0">
                <a:solidFill>
                  <a:srgbClr val="FFFFFF"/>
                </a:solidFill>
              </a:rPr>
              <a:t>&lt;cookie&gt;10&lt;/cookie&gt; </a:t>
            </a:r>
          </a:p>
          <a:p>
            <a:r>
              <a:rPr lang="en-US" dirty="0">
                <a:solidFill>
                  <a:srgbClr val="FFFFFF"/>
                </a:solidFill>
              </a:rPr>
              <a:t>&lt;instructions&gt; </a:t>
            </a:r>
          </a:p>
          <a:p>
            <a:r>
              <a:rPr lang="en-US" dirty="0">
                <a:solidFill>
                  <a:srgbClr val="FFFFFF"/>
                </a:solidFill>
              </a:rPr>
              <a:t>&lt;instruction&gt; </a:t>
            </a:r>
          </a:p>
          <a:p>
            <a:r>
              <a:rPr lang="en-US" dirty="0">
                <a:solidFill>
                  <a:srgbClr val="FFFFFF"/>
                </a:solidFill>
              </a:rPr>
              <a:t>&lt;order&gt;1&lt;/order&gt; </a:t>
            </a:r>
          </a:p>
          <a:p>
            <a:r>
              <a:rPr lang="en-US" dirty="0">
                <a:solidFill>
                  <a:srgbClr val="FFFFFF"/>
                </a:solidFill>
              </a:rPr>
              <a:t>&lt;apply-actions&gt; </a:t>
            </a:r>
            <a:endParaRPr lang="en-US" dirty="0" smtClean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&lt;action&gt; </a:t>
            </a:r>
          </a:p>
          <a:p>
            <a:r>
              <a:rPr lang="en-US" dirty="0">
                <a:solidFill>
                  <a:srgbClr val="FFFFFF"/>
                </a:solidFill>
              </a:rPr>
              <a:t>&lt;order&gt;1&lt;/order&gt; </a:t>
            </a:r>
          </a:p>
          <a:p>
            <a:r>
              <a:rPr lang="en-US" dirty="0">
                <a:solidFill>
                  <a:srgbClr val="FFFFFF"/>
                </a:solidFill>
              </a:rPr>
              <a:t>&lt;/action&gt; </a:t>
            </a:r>
          </a:p>
          <a:p>
            <a:r>
              <a:rPr lang="en-US" dirty="0">
                <a:solidFill>
                  <a:srgbClr val="FFFFFF"/>
                </a:solidFill>
              </a:rPr>
              <a:t>&lt;/apply-actions&gt; </a:t>
            </a:r>
          </a:p>
          <a:p>
            <a:r>
              <a:rPr lang="en-US" dirty="0">
                <a:solidFill>
                  <a:srgbClr val="FFFFFF"/>
                </a:solidFill>
              </a:rPr>
              <a:t>&lt;/instruction&gt; </a:t>
            </a:r>
          </a:p>
          <a:p>
            <a:r>
              <a:rPr lang="en-US" dirty="0">
                <a:solidFill>
                  <a:srgbClr val="FFFFFF"/>
                </a:solidFill>
              </a:rPr>
              <a:t>&lt;/instructions&gt; </a:t>
            </a:r>
          </a:p>
          <a:p>
            <a:r>
              <a:rPr lang="en-US" dirty="0">
                <a:solidFill>
                  <a:srgbClr val="FFFFFF"/>
                </a:solidFill>
              </a:rPr>
              <a:t>&lt;</a:t>
            </a:r>
            <a:r>
              <a:rPr lang="en-US" dirty="0" err="1">
                <a:solidFill>
                  <a:srgbClr val="FFFFFF"/>
                </a:solidFill>
              </a:rPr>
              <a:t>out_group</a:t>
            </a:r>
            <a:r>
              <a:rPr lang="en-US" dirty="0">
                <a:solidFill>
                  <a:srgbClr val="FFFFFF"/>
                </a:solidFill>
              </a:rPr>
              <a:t>&gt;2&lt;/</a:t>
            </a:r>
            <a:r>
              <a:rPr lang="en-US" dirty="0" err="1">
                <a:solidFill>
                  <a:srgbClr val="FFFFFF"/>
                </a:solidFill>
              </a:rPr>
              <a:t>out_group</a:t>
            </a:r>
            <a:r>
              <a:rPr lang="en-US" dirty="0">
                <a:solidFill>
                  <a:srgbClr val="FFFFFF"/>
                </a:solidFill>
              </a:rPr>
              <a:t>&gt; </a:t>
            </a:r>
          </a:p>
          <a:p>
            <a:r>
              <a:rPr lang="en-US" dirty="0">
                <a:solidFill>
                  <a:srgbClr val="FFFFFF"/>
                </a:solidFill>
              </a:rPr>
              <a:t>&lt;</a:t>
            </a:r>
            <a:r>
              <a:rPr lang="en-US" dirty="0" err="1">
                <a:solidFill>
                  <a:srgbClr val="FFFFFF"/>
                </a:solidFill>
              </a:rPr>
              <a:t>installHw</a:t>
            </a:r>
            <a:r>
              <a:rPr lang="en-US" dirty="0">
                <a:solidFill>
                  <a:srgbClr val="FFFFFF"/>
                </a:solidFill>
              </a:rPr>
              <a:t>&gt;false&lt;/</a:t>
            </a:r>
            <a:r>
              <a:rPr lang="en-US" dirty="0" err="1">
                <a:solidFill>
                  <a:srgbClr val="FFFFFF"/>
                </a:solidFill>
              </a:rPr>
              <a:t>installHw</a:t>
            </a:r>
            <a:r>
              <a:rPr lang="en-US" dirty="0">
                <a:solidFill>
                  <a:srgbClr val="FFFFFF"/>
                </a:solidFill>
              </a:rPr>
              <a:t>&gt; </a:t>
            </a:r>
          </a:p>
          <a:p>
            <a:r>
              <a:rPr lang="en-US" dirty="0">
                <a:solidFill>
                  <a:srgbClr val="FFFFFF"/>
                </a:solidFill>
              </a:rPr>
              <a:t>&lt;match&gt; </a:t>
            </a:r>
          </a:p>
          <a:p>
            <a:r>
              <a:rPr lang="en-US" dirty="0">
                <a:solidFill>
                  <a:srgbClr val="FFFFFF"/>
                </a:solidFill>
              </a:rPr>
              <a:t>&lt;</a:t>
            </a:r>
            <a:r>
              <a:rPr lang="en-US" dirty="0" err="1">
                <a:solidFill>
                  <a:srgbClr val="FFFFFF"/>
                </a:solidFill>
              </a:rPr>
              <a:t>ethernet</a:t>
            </a:r>
            <a:r>
              <a:rPr lang="en-US" dirty="0">
                <a:solidFill>
                  <a:srgbClr val="FFFFFF"/>
                </a:solidFill>
              </a:rPr>
              <a:t>-match&gt; </a:t>
            </a:r>
          </a:p>
          <a:p>
            <a:r>
              <a:rPr lang="en-US" dirty="0">
                <a:solidFill>
                  <a:srgbClr val="FFFFFF"/>
                </a:solidFill>
              </a:rPr>
              <a:t>&lt;</a:t>
            </a:r>
            <a:r>
              <a:rPr lang="en-US" dirty="0" err="1">
                <a:solidFill>
                  <a:srgbClr val="FFFFFF"/>
                </a:solidFill>
              </a:rPr>
              <a:t>ethernet</a:t>
            </a:r>
            <a:r>
              <a:rPr lang="en-US" dirty="0">
                <a:solidFill>
                  <a:srgbClr val="FFFFFF"/>
                </a:solidFill>
              </a:rPr>
              <a:t>-type&gt; </a:t>
            </a:r>
          </a:p>
          <a:p>
            <a:r>
              <a:rPr lang="en-US" dirty="0">
                <a:solidFill>
                  <a:srgbClr val="FFFFFF"/>
                </a:solidFill>
              </a:rPr>
              <a:t>&lt;type&gt;2048&lt;/type&gt; </a:t>
            </a:r>
          </a:p>
          <a:p>
            <a:r>
              <a:rPr lang="en-US" dirty="0">
                <a:solidFill>
                  <a:srgbClr val="FFFFFF"/>
                </a:solidFill>
              </a:rPr>
              <a:t>&lt;/</a:t>
            </a:r>
            <a:r>
              <a:rPr lang="en-US" dirty="0" err="1">
                <a:solidFill>
                  <a:srgbClr val="FFFFFF"/>
                </a:solidFill>
              </a:rPr>
              <a:t>ethernet</a:t>
            </a:r>
            <a:r>
              <a:rPr lang="en-US" dirty="0">
                <a:solidFill>
                  <a:srgbClr val="FFFFFF"/>
                </a:solidFill>
              </a:rPr>
              <a:t>-type&gt; </a:t>
            </a:r>
          </a:p>
          <a:p>
            <a:r>
              <a:rPr lang="en-US" dirty="0">
                <a:solidFill>
                  <a:srgbClr val="FFFFFF"/>
                </a:solidFill>
              </a:rPr>
              <a:t>&lt;/</a:t>
            </a:r>
            <a:r>
              <a:rPr lang="en-US" dirty="0" err="1">
                <a:solidFill>
                  <a:srgbClr val="FFFFFF"/>
                </a:solidFill>
              </a:rPr>
              <a:t>ethernet</a:t>
            </a:r>
            <a:r>
              <a:rPr lang="en-US" dirty="0">
                <a:solidFill>
                  <a:srgbClr val="FFFFFF"/>
                </a:solidFill>
              </a:rPr>
              <a:t>-match&gt; </a:t>
            </a:r>
          </a:p>
          <a:p>
            <a:r>
              <a:rPr lang="en-US" dirty="0">
                <a:solidFill>
                  <a:srgbClr val="FFFFFF"/>
                </a:solidFill>
              </a:rPr>
              <a:t>&lt;ipv4-destination&gt;10.0.0.1/24&lt;/ipv4-destination&gt; </a:t>
            </a:r>
          </a:p>
          <a:p>
            <a:r>
              <a:rPr lang="en-US" dirty="0">
                <a:solidFill>
                  <a:srgbClr val="FFFFFF"/>
                </a:solidFill>
              </a:rPr>
              <a:t>&lt;/match&gt; </a:t>
            </a:r>
          </a:p>
          <a:p>
            <a:r>
              <a:rPr lang="en-US" b="1" dirty="0">
                <a:solidFill>
                  <a:srgbClr val="FFFFFF"/>
                </a:solidFill>
              </a:rPr>
              <a:t>&lt;</a:t>
            </a:r>
            <a:r>
              <a:rPr lang="en-US" b="1" dirty="0" err="1">
                <a:solidFill>
                  <a:srgbClr val="FFFFFF"/>
                </a:solidFill>
              </a:rPr>
              <a:t>cookie_mask</a:t>
            </a:r>
            <a:r>
              <a:rPr lang="en-US" b="1" dirty="0">
                <a:solidFill>
                  <a:srgbClr val="FFFFFF"/>
                </a:solidFill>
              </a:rPr>
              <a:t>&gt;10&lt;/</a:t>
            </a:r>
            <a:r>
              <a:rPr lang="en-US" b="1" dirty="0" err="1">
                <a:solidFill>
                  <a:srgbClr val="FFFFFF"/>
                </a:solidFill>
              </a:rPr>
              <a:t>cookie_mask</a:t>
            </a:r>
            <a:r>
              <a:rPr lang="en-US" b="1" dirty="0">
                <a:solidFill>
                  <a:srgbClr val="FFFFFF"/>
                </a:solidFill>
              </a:rPr>
              <a:t>&gt; </a:t>
            </a:r>
          </a:p>
          <a:p>
            <a:r>
              <a:rPr lang="en-US" dirty="0">
                <a:solidFill>
                  <a:srgbClr val="FFFFFF"/>
                </a:solidFill>
              </a:rPr>
              <a:t>&lt;flow-name&gt;FooXf22&lt;/flow-name&gt; </a:t>
            </a:r>
          </a:p>
          <a:p>
            <a:r>
              <a:rPr lang="en-US" dirty="0">
                <a:solidFill>
                  <a:srgbClr val="FFFFFF"/>
                </a:solidFill>
              </a:rPr>
              <a:t>&lt;/flow&gt;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Note: Use </a:t>
            </a:r>
            <a:r>
              <a:rPr lang="en-US" dirty="0" err="1" smtClean="0">
                <a:solidFill>
                  <a:srgbClr val="FFFFFF"/>
                </a:solidFill>
              </a:rPr>
              <a:t>vookie_mask</a:t>
            </a:r>
            <a:r>
              <a:rPr lang="en-US" dirty="0" smtClean="0">
                <a:solidFill>
                  <a:srgbClr val="FFFFFF"/>
                </a:solidFill>
              </a:rPr>
              <a:t> to push consistent flows across </a:t>
            </a:r>
            <a:r>
              <a:rPr lang="en-US" dirty="0" err="1" smtClean="0">
                <a:solidFill>
                  <a:srgbClr val="FFFFFF"/>
                </a:solidFill>
              </a:rPr>
              <a:t>datastores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0" y="107950"/>
            <a:ext cx="11317288" cy="1133475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Example Flow Entry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399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0710" y="836957"/>
            <a:ext cx="9915247" cy="701730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is-IS" dirty="0">
                <a:solidFill>
                  <a:srgbClr val="FFFFFF"/>
                </a:solidFill>
              </a:rPr>
              <a:t>{ </a:t>
            </a:r>
          </a:p>
          <a:p>
            <a:r>
              <a:rPr lang="is-IS" dirty="0">
                <a:solidFill>
                  <a:srgbClr val="FFFFFF"/>
                </a:solidFill>
              </a:rPr>
              <a:t>    "flow": [ </a:t>
            </a:r>
          </a:p>
          <a:p>
            <a:r>
              <a:rPr lang="is-IS" dirty="0">
                <a:solidFill>
                  <a:srgbClr val="FFFFFF"/>
                </a:solidFill>
              </a:rPr>
              <a:t>        { </a:t>
            </a:r>
          </a:p>
          <a:p>
            <a:r>
              <a:rPr lang="is-IS" dirty="0">
                <a:solidFill>
                  <a:srgbClr val="FFFFFF"/>
                </a:solidFill>
              </a:rPr>
              <a:t>            "id": "0", </a:t>
            </a:r>
          </a:p>
          <a:p>
            <a:r>
              <a:rPr lang="is-IS" dirty="0">
                <a:solidFill>
                  <a:srgbClr val="FFFFFF"/>
                </a:solidFill>
              </a:rPr>
              <a:t>            "match": { </a:t>
            </a:r>
          </a:p>
          <a:p>
            <a:r>
              <a:rPr lang="is-IS" dirty="0">
                <a:solidFill>
                  <a:srgbClr val="FFFFFF"/>
                </a:solidFill>
              </a:rPr>
              <a:t>                "ethernet-match": { </a:t>
            </a:r>
          </a:p>
          <a:p>
            <a:r>
              <a:rPr lang="is-IS" dirty="0">
                <a:solidFill>
                  <a:srgbClr val="FFFFFF"/>
                </a:solidFill>
              </a:rPr>
              <a:t>                    "ethernet-type": { </a:t>
            </a:r>
          </a:p>
          <a:p>
            <a:r>
              <a:rPr lang="is-IS" dirty="0">
                <a:solidFill>
                  <a:srgbClr val="FFFFFF"/>
                </a:solidFill>
              </a:rPr>
              <a:t>                        "type": "2048" </a:t>
            </a:r>
          </a:p>
          <a:p>
            <a:r>
              <a:rPr lang="is-IS" dirty="0">
                <a:solidFill>
                  <a:srgbClr val="FFFFFF"/>
                </a:solidFill>
              </a:rPr>
              <a:t>                    } </a:t>
            </a:r>
          </a:p>
          <a:p>
            <a:r>
              <a:rPr lang="is-IS" dirty="0">
                <a:solidFill>
                  <a:srgbClr val="FFFFFF"/>
                </a:solidFill>
              </a:rPr>
              <a:t>                }, </a:t>
            </a:r>
          </a:p>
          <a:p>
            <a:r>
              <a:rPr lang="is-IS" dirty="0">
                <a:solidFill>
                  <a:srgbClr val="FFFFFF"/>
                </a:solidFill>
              </a:rPr>
              <a:t>                "ipv4-source": "10.0.0.1/24" </a:t>
            </a:r>
          </a:p>
          <a:p>
            <a:r>
              <a:rPr lang="is-IS" dirty="0">
                <a:solidFill>
                  <a:srgbClr val="FFFFFF"/>
                </a:solidFill>
              </a:rPr>
              <a:t>            }, </a:t>
            </a:r>
          </a:p>
          <a:p>
            <a:r>
              <a:rPr lang="is-IS" dirty="0">
                <a:solidFill>
                  <a:srgbClr val="FFFFFF"/>
                </a:solidFill>
              </a:rPr>
              <a:t>            "instructions": { </a:t>
            </a:r>
          </a:p>
          <a:p>
            <a:r>
              <a:rPr lang="is-IS" dirty="0">
                <a:solidFill>
                  <a:srgbClr val="FFFFFF"/>
                </a:solidFill>
              </a:rPr>
              <a:t>                "instruction": [ </a:t>
            </a:r>
          </a:p>
          <a:p>
            <a:r>
              <a:rPr lang="is-IS" dirty="0">
                <a:solidFill>
                  <a:srgbClr val="FFFFFF"/>
                </a:solidFill>
              </a:rPr>
              <a:t>                    { </a:t>
            </a:r>
          </a:p>
          <a:p>
            <a:r>
              <a:rPr lang="is-IS" dirty="0">
                <a:solidFill>
                  <a:srgbClr val="FFFFFF"/>
                </a:solidFill>
              </a:rPr>
              <a:t>                        "apply-actions": { </a:t>
            </a:r>
          </a:p>
          <a:p>
            <a:r>
              <a:rPr lang="is-IS" dirty="0">
                <a:solidFill>
                  <a:srgbClr val="FFFFFF"/>
                </a:solidFill>
              </a:rPr>
              <a:t>                            "action": [ </a:t>
            </a:r>
          </a:p>
          <a:p>
            <a:r>
              <a:rPr lang="is-IS" dirty="0">
                <a:solidFill>
                  <a:srgbClr val="FFFFFF"/>
                </a:solidFill>
              </a:rPr>
              <a:t>                                { </a:t>
            </a:r>
          </a:p>
          <a:p>
            <a:r>
              <a:rPr lang="is-IS" dirty="0">
                <a:solidFill>
                  <a:srgbClr val="FFFFFF"/>
                </a:solidFill>
              </a:rPr>
              <a:t>                                    "order": "1", </a:t>
            </a:r>
          </a:p>
          <a:p>
            <a:r>
              <a:rPr lang="is-IS" dirty="0">
                <a:solidFill>
                  <a:srgbClr val="FFFFFF"/>
                </a:solidFill>
              </a:rPr>
              <a:t>                                    "flood-action": {} </a:t>
            </a:r>
          </a:p>
          <a:p>
            <a:r>
              <a:rPr lang="is-IS" dirty="0">
                <a:solidFill>
                  <a:srgbClr val="FFFFFF"/>
                </a:solidFill>
              </a:rPr>
              <a:t>                                } </a:t>
            </a:r>
          </a:p>
          <a:p>
            <a:r>
              <a:rPr lang="is-IS" dirty="0">
                <a:solidFill>
                  <a:srgbClr val="FFFFFF"/>
                </a:solidFill>
              </a:rPr>
              <a:t>                            ] </a:t>
            </a:r>
          </a:p>
          <a:p>
            <a:r>
              <a:rPr lang="is-IS" dirty="0">
                <a:solidFill>
                  <a:srgbClr val="FFFFFF"/>
                </a:solidFill>
              </a:rPr>
              <a:t>                   </a:t>
            </a:r>
            <a:endParaRPr lang="is-IS" dirty="0" smtClean="0">
              <a:solidFill>
                <a:srgbClr val="FFFFFF"/>
              </a:solidFill>
            </a:endParaRPr>
          </a:p>
          <a:p>
            <a:r>
              <a:rPr lang="is-IS" dirty="0">
                <a:solidFill>
                  <a:srgbClr val="FFFFFF"/>
                </a:solidFill>
              </a:rPr>
              <a:t>    }, </a:t>
            </a:r>
          </a:p>
          <a:p>
            <a:r>
              <a:rPr lang="is-IS" dirty="0">
                <a:solidFill>
                  <a:srgbClr val="FFFFFF"/>
                </a:solidFill>
              </a:rPr>
              <a:t>                        "order": "1" </a:t>
            </a:r>
          </a:p>
          <a:p>
            <a:r>
              <a:rPr lang="is-IS" dirty="0">
                <a:solidFill>
                  <a:srgbClr val="FFFFFF"/>
                </a:solidFill>
              </a:rPr>
              <a:t>                    } </a:t>
            </a:r>
          </a:p>
          <a:p>
            <a:r>
              <a:rPr lang="is-IS" dirty="0">
                <a:solidFill>
                  <a:srgbClr val="FFFFFF"/>
                </a:solidFill>
              </a:rPr>
              <a:t>                ] </a:t>
            </a:r>
          </a:p>
          <a:p>
            <a:r>
              <a:rPr lang="is-IS" dirty="0">
                <a:solidFill>
                  <a:srgbClr val="FFFFFF"/>
                </a:solidFill>
              </a:rPr>
              <a:t>            }, </a:t>
            </a:r>
          </a:p>
          <a:p>
            <a:r>
              <a:rPr lang="is-IS" dirty="0">
                <a:solidFill>
                  <a:srgbClr val="FFFFFF"/>
                </a:solidFill>
              </a:rPr>
              <a:t>            "cookie_mask": "10", </a:t>
            </a:r>
          </a:p>
          <a:p>
            <a:r>
              <a:rPr lang="is-IS" dirty="0">
                <a:solidFill>
                  <a:srgbClr val="FFFFFF"/>
                </a:solidFill>
              </a:rPr>
              <a:t>            "out_port": "10", </a:t>
            </a:r>
          </a:p>
          <a:p>
            <a:r>
              <a:rPr lang="is-IS" dirty="0">
                <a:solidFill>
                  <a:srgbClr val="FFFFFF"/>
                </a:solidFill>
              </a:rPr>
              <a:t>            "out_group": "2", </a:t>
            </a:r>
          </a:p>
          <a:p>
            <a:r>
              <a:rPr lang="is-IS" dirty="0">
                <a:solidFill>
                  <a:srgbClr val="FFFFFF"/>
                </a:solidFill>
              </a:rPr>
              <a:t>            "flow-name": "FooXf22", </a:t>
            </a:r>
          </a:p>
          <a:p>
            <a:r>
              <a:rPr lang="is-IS" dirty="0">
                <a:solidFill>
                  <a:srgbClr val="FFFFFF"/>
                </a:solidFill>
              </a:rPr>
              <a:t>            "installHw": "false", </a:t>
            </a:r>
          </a:p>
          <a:p>
            <a:r>
              <a:rPr lang="is-IS" dirty="0">
                <a:solidFill>
                  <a:srgbClr val="FFFFFF"/>
                </a:solidFill>
              </a:rPr>
              <a:t>            "barrier": "false", </a:t>
            </a:r>
          </a:p>
          <a:p>
            <a:r>
              <a:rPr lang="is-IS" dirty="0">
                <a:solidFill>
                  <a:srgbClr val="FFFFFF"/>
                </a:solidFill>
              </a:rPr>
              <a:t>            "strict": "true", </a:t>
            </a:r>
          </a:p>
          <a:p>
            <a:r>
              <a:rPr lang="is-IS" dirty="0">
                <a:solidFill>
                  <a:srgbClr val="FFFFFF"/>
                </a:solidFill>
              </a:rPr>
              <a:t>            "priority": "2", </a:t>
            </a:r>
          </a:p>
          <a:p>
            <a:r>
              <a:rPr lang="is-IS" dirty="0">
                <a:solidFill>
                  <a:srgbClr val="FFFFFF"/>
                </a:solidFill>
              </a:rPr>
              <a:t>            "idle-timeout": "0", </a:t>
            </a:r>
          </a:p>
          <a:p>
            <a:r>
              <a:rPr lang="is-IS" dirty="0">
                <a:solidFill>
                  <a:srgbClr val="FFFFFF"/>
                </a:solidFill>
              </a:rPr>
              <a:t>            "hard-timeout": "0", </a:t>
            </a:r>
          </a:p>
          <a:p>
            <a:r>
              <a:rPr lang="is-IS" dirty="0">
                <a:solidFill>
                  <a:srgbClr val="FFFFFF"/>
                </a:solidFill>
              </a:rPr>
              <a:t>            "cookie": "10", </a:t>
            </a:r>
          </a:p>
          <a:p>
            <a:r>
              <a:rPr lang="is-IS" dirty="0">
                <a:solidFill>
                  <a:srgbClr val="FFFFFF"/>
                </a:solidFill>
              </a:rPr>
              <a:t>            "table_id": "0" </a:t>
            </a:r>
          </a:p>
          <a:p>
            <a:r>
              <a:rPr lang="is-IS" dirty="0">
                <a:solidFill>
                  <a:srgbClr val="FFFFFF"/>
                </a:solidFill>
              </a:rPr>
              <a:t>        } </a:t>
            </a:r>
          </a:p>
          <a:p>
            <a:r>
              <a:rPr lang="is-IS" dirty="0">
                <a:solidFill>
                  <a:srgbClr val="FFFFFF"/>
                </a:solidFill>
              </a:rPr>
              <a:t>    ] </a:t>
            </a:r>
          </a:p>
          <a:p>
            <a:r>
              <a:rPr lang="is-IS" dirty="0">
                <a:solidFill>
                  <a:srgbClr val="FFFFFF"/>
                </a:solidFill>
              </a:rPr>
              <a:t>} 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1585575" cy="1325563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JSON Format: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802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873" y="1712503"/>
            <a:ext cx="10927746" cy="1967223"/>
          </a:xfrm>
        </p:spPr>
        <p:txBody>
          <a:bodyPr/>
          <a:lstStyle/>
          <a:p>
            <a:r>
              <a:rPr lang="en-US" dirty="0" smtClean="0"/>
              <a:t>A Generic </a:t>
            </a:r>
            <a:r>
              <a:rPr lang="en-US" dirty="0" err="1" smtClean="0"/>
              <a:t>JavaEE</a:t>
            </a:r>
            <a:r>
              <a:rPr lang="en-US" dirty="0" smtClean="0"/>
              <a:t> framework that pushes flows into the Network</a:t>
            </a:r>
          </a:p>
          <a:p>
            <a:r>
              <a:rPr lang="en-US" dirty="0"/>
              <a:t>Priority QoS for Critical Applications</a:t>
            </a:r>
          </a:p>
        </p:txBody>
      </p:sp>
    </p:spTree>
    <p:extLst>
      <p:ext uri="{BB962C8B-B14F-4D97-AF65-F5344CB8AC3E}">
        <p14:creationId xmlns:p14="http://schemas.microsoft.com/office/powerpoint/2010/main" val="2420922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SWOT SDN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264CA15-2520-A842-A834-CB90B876D573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10287" y="2063533"/>
            <a:ext cx="7072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// yet to be added, short video on SDN community @ UMD &amp; Wipro(featuring colleagues &amp; friends)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450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ctrTitle"/>
          </p:nvPr>
        </p:nvSpPr>
        <p:spPr>
          <a:xfrm>
            <a:off x="546053" y="2727701"/>
            <a:ext cx="10410596" cy="2353684"/>
          </a:xfrm>
        </p:spPr>
        <p:txBody>
          <a:bodyPr/>
          <a:lstStyle/>
          <a:p>
            <a:r>
              <a:rPr lang="en-US" sz="3600" b="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pple Symbols"/>
                <a:cs typeface="Apple Symbols"/>
              </a:rPr>
              <a:t>RANJITHA RATCHAGAN</a:t>
            </a:r>
            <a:br>
              <a:rPr lang="en-US" sz="3600" b="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pple Symbols"/>
                <a:cs typeface="Apple Symbols"/>
              </a:rPr>
            </a:br>
            <a:r>
              <a:rPr lang="en-US" sz="3600" b="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pple Symbols"/>
                <a:cs typeface="Apple Symbols"/>
              </a:rPr>
              <a:t>GRADUATE STUDENT </a:t>
            </a:r>
            <a:br>
              <a:rPr lang="en-US" sz="3600" b="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pple Symbols"/>
                <a:cs typeface="Apple Symbols"/>
              </a:rPr>
            </a:br>
            <a:r>
              <a:rPr lang="en-US" sz="3600" b="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pple Symbols"/>
                <a:cs typeface="Apple Symbols"/>
              </a:rPr>
              <a:t>MASTERS </a:t>
            </a:r>
            <a:r>
              <a:rPr lang="en-US" sz="3600" b="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pple Symbols"/>
                <a:cs typeface="Apple Symbols"/>
              </a:rPr>
              <a:t>IN TELECOM ENG &amp; MANAGEMENT</a:t>
            </a:r>
            <a:br>
              <a:rPr lang="en-US" sz="3600" b="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pple Symbols"/>
                <a:cs typeface="Apple Symbols"/>
              </a:rPr>
            </a:br>
            <a:r>
              <a:rPr lang="en-US" sz="3600" b="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pple Symbols"/>
                <a:cs typeface="Apple Symbols"/>
              </a:rPr>
              <a:t>UNIVERSITY OF MARYLAND, COLLEGE PARK</a:t>
            </a:r>
            <a:r>
              <a:rPr lang="en-US" sz="36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pple Symbols"/>
                <a:cs typeface="Apple Symbols"/>
              </a:rPr>
              <a:t/>
            </a:r>
            <a:br>
              <a:rPr lang="en-US" sz="36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pple Symbols"/>
                <a:cs typeface="Apple Symbols"/>
              </a:rPr>
            </a:br>
            <a:endParaRPr lang="en-CA" altLang="en-US" sz="3600" dirty="0" smtClean="0">
              <a:latin typeface="Apple Symbols"/>
              <a:cs typeface="Apple Symbols"/>
            </a:endParaRPr>
          </a:p>
        </p:txBody>
      </p:sp>
    </p:spTree>
    <p:extLst>
      <p:ext uri="{BB962C8B-B14F-4D97-AF65-F5344CB8AC3E}">
        <p14:creationId xmlns:p14="http://schemas.microsoft.com/office/powerpoint/2010/main" val="3621443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057030" y="2661304"/>
            <a:ext cx="5610970" cy="2365555"/>
          </a:xfrm>
        </p:spPr>
        <p:txBody>
          <a:bodyPr/>
          <a:lstStyle/>
          <a:p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/>
              <a:t>Thank you</a:t>
            </a:r>
            <a:br>
              <a:rPr lang="en-US" sz="4000" dirty="0"/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/>
              <a:t>Ranjitha Ratchagan</a:t>
            </a:r>
            <a:br>
              <a:rPr lang="en-US" sz="4000" dirty="0"/>
            </a:br>
            <a:r>
              <a:rPr lang="en-US" sz="4000" dirty="0" err="1"/>
              <a:t>ranjitha@umd.edu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 err="1"/>
              <a:t>Ph</a:t>
            </a:r>
            <a:r>
              <a:rPr lang="en-US" sz="4000" dirty="0"/>
              <a:t>: 240-644-3301</a:t>
            </a:r>
          </a:p>
        </p:txBody>
      </p:sp>
    </p:spTree>
    <p:extLst>
      <p:ext uri="{BB962C8B-B14F-4D97-AF65-F5344CB8AC3E}">
        <p14:creationId xmlns:p14="http://schemas.microsoft.com/office/powerpoint/2010/main" val="1492794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anjitha ODL16 Summit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293838"/>
          </a:xfrm>
        </p:spPr>
      </p:pic>
      <p:sp>
        <p:nvSpPr>
          <p:cNvPr id="5" name="TextBox 4"/>
          <p:cNvSpPr txBox="1"/>
          <p:nvPr/>
        </p:nvSpPr>
        <p:spPr>
          <a:xfrm>
            <a:off x="986118" y="4616824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 :I am a video, play 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175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QoS-Enabled Adaptive Video </a:t>
            </a:r>
            <a:r>
              <a:rPr lang="en-US" dirty="0" smtClean="0"/>
              <a:t>Streaming</a:t>
            </a:r>
          </a:p>
          <a:p>
            <a:r>
              <a:rPr lang="en-US" dirty="0"/>
              <a:t>Priority QoS for Critical </a:t>
            </a:r>
            <a:r>
              <a:rPr lang="en-US" dirty="0" smtClean="0"/>
              <a:t>Applications</a:t>
            </a:r>
          </a:p>
          <a:p>
            <a:r>
              <a:rPr lang="en-US" dirty="0"/>
              <a:t>Dynamic Network Bandwidth Allocation</a:t>
            </a:r>
          </a:p>
          <a:p>
            <a:r>
              <a:rPr lang="en-US" dirty="0"/>
              <a:t>Bandwidth on Demand (</a:t>
            </a:r>
            <a:r>
              <a:rPr lang="en-US" dirty="0" err="1"/>
              <a:t>BWoD</a:t>
            </a:r>
            <a:r>
              <a:rPr lang="en-US" dirty="0" smtClean="0"/>
              <a:t>)</a:t>
            </a:r>
          </a:p>
          <a:p>
            <a:r>
              <a:rPr lang="en-US" dirty="0"/>
              <a:t>On-Demand Personal Virtual Networks</a:t>
            </a:r>
          </a:p>
          <a:p>
            <a:r>
              <a:rPr lang="en-US" dirty="0" smtClean="0"/>
              <a:t> </a:t>
            </a:r>
            <a:r>
              <a:rPr lang="en-US" dirty="0"/>
              <a:t>Simplified Customer Premise Equipment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565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QoS-Enabled Adaptive Video Streaming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 descr="Screen Shot 2016-09-23 at 1.16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36" y="1284734"/>
            <a:ext cx="10232376" cy="484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23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52413"/>
            <a:ext cx="11585575" cy="1325562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QoS-Enabled Adaptive Video Streaming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712913"/>
            <a:ext cx="11585575" cy="4176712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Flows were pushed through the entire path between source and destination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Client will provide source and destination IP/MAC address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Application will choose port </a:t>
            </a:r>
          </a:p>
          <a:p>
            <a:r>
              <a:rPr lang="en-US" dirty="0" err="1" smtClean="0">
                <a:solidFill>
                  <a:srgbClr val="FFFFFF"/>
                </a:solidFill>
              </a:rPr>
              <a:t>Streamming</a:t>
            </a:r>
            <a:r>
              <a:rPr lang="en-US" dirty="0" smtClean="0">
                <a:solidFill>
                  <a:srgbClr val="FFFFFF"/>
                </a:solidFill>
              </a:rPr>
              <a:t> was demonstrated using a VLC on the destination host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Host with the SDN path, showed high quality in the video.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604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873" y="394180"/>
            <a:ext cx="11585618" cy="549501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To </a:t>
            </a:r>
            <a:r>
              <a:rPr lang="en-US" dirty="0" err="1" smtClean="0">
                <a:solidFill>
                  <a:srgbClr val="FF0000"/>
                </a:solidFill>
              </a:rPr>
              <a:t>acchieve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Qos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Created separate queues(q0,q1) for the dedicated host.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Flows with specified bandwidth were pushed </a:t>
            </a:r>
          </a:p>
          <a:p>
            <a:r>
              <a:rPr lang="en-US" dirty="0">
                <a:solidFill>
                  <a:srgbClr val="FF0000"/>
                </a:solidFill>
              </a:rPr>
              <a:t>QoS-enabled adaptive video streaming eliminates packet loss, delay &amp; jitter, ensuring quality viewing experience for the customer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77" y="3171208"/>
            <a:ext cx="4619278" cy="2571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6735221" y="2952245"/>
            <a:ext cx="2335057" cy="14117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6735221" y="4589467"/>
            <a:ext cx="2335057" cy="141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03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873" y="179851"/>
            <a:ext cx="11585618" cy="1325563"/>
          </a:xfrm>
        </p:spPr>
        <p:txBody>
          <a:bodyPr/>
          <a:lstStyle/>
          <a:p>
            <a:r>
              <a:rPr lang="en-US" dirty="0" smtClean="0"/>
              <a:t>Use-case : PCMM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26" y="1104899"/>
            <a:ext cx="10564716" cy="50279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885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Based REST API</a:t>
            </a:r>
            <a:endParaRPr lang="en-US" dirty="0"/>
          </a:p>
        </p:txBody>
      </p:sp>
      <p:pic>
        <p:nvPicPr>
          <p:cNvPr id="4" name="Picture 3" descr="Screen Shot 2016-09-23 at 1.38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92" y="1363462"/>
            <a:ext cx="10801651" cy="449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417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13732</TotalTime>
  <Words>283</Words>
  <Application>Microsoft Macintosh PowerPoint</Application>
  <PresentationFormat>Custom</PresentationFormat>
  <Paragraphs>127</Paragraphs>
  <Slides>20</Slides>
  <Notes>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Realization of SDN using Opendaylight</vt:lpstr>
      <vt:lpstr>RANJITHA RATCHAGAN GRADUATE STUDENT  MASTERS IN TELECOM ENG &amp; MANAGEMENT UNIVERSITY OF MARYLAND, COLLEGE PARK </vt:lpstr>
      <vt:lpstr>PowerPoint Presentation</vt:lpstr>
      <vt:lpstr>Use Cases</vt:lpstr>
      <vt:lpstr>QoS-Enabled Adaptive Video Streaming </vt:lpstr>
      <vt:lpstr>QoS-Enabled Adaptive Video Streaming </vt:lpstr>
      <vt:lpstr>PowerPoint Presentation</vt:lpstr>
      <vt:lpstr>Use-case : PCMM</vt:lpstr>
      <vt:lpstr>Flow Based REST API</vt:lpstr>
      <vt:lpstr>PowerPoint Presentation</vt:lpstr>
      <vt:lpstr>CONTROL FLOW OF THE DRIVER</vt:lpstr>
      <vt:lpstr>PowerPoint Presentation</vt:lpstr>
      <vt:lpstr>Example Topology</vt:lpstr>
      <vt:lpstr>MAJOR CHALLENGES FACED:  Parse network elements into a data structure Reason: Multiple fields for a flow entry   Construction of a flow No definite documentation for a syntax of a flow  Inconsistency between Operational &amp; Config dataStore</vt:lpstr>
      <vt:lpstr>PowerPoint Presentation</vt:lpstr>
      <vt:lpstr>Example Flow Entry</vt:lpstr>
      <vt:lpstr>JSON Format:</vt:lpstr>
      <vt:lpstr>Future work</vt:lpstr>
      <vt:lpstr>SWOT SDN</vt:lpstr>
      <vt:lpstr> Thank you  Ranjitha Ratchagan ranjitha@umd.edu Ph: 240-644-3301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thre3</dc:creator>
  <cp:lastModifiedBy>Ranjitha Ratchagan</cp:lastModifiedBy>
  <cp:revision>171</cp:revision>
  <dcterms:created xsi:type="dcterms:W3CDTF">2014-01-09T12:11:25Z</dcterms:created>
  <dcterms:modified xsi:type="dcterms:W3CDTF">2016-09-27T05:31:46Z</dcterms:modified>
</cp:coreProperties>
</file>